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Fraunces Extra Bold"/>
      <p:regular r:id="rId24"/>
    </p:embeddedFont>
    <p:embeddedFont>
      <p:font typeface="Fraunces Extra Bold"/>
      <p:regular r:id="rId25"/>
    </p:embeddedFont>
    <p:embeddedFont>
      <p:font typeface="Nobile"/>
      <p:regular r:id="rId26"/>
    </p:embeddedFont>
    <p:embeddedFont>
      <p:font typeface="Nobile"/>
      <p:regular r:id="rId27"/>
    </p:embeddedFont>
    <p:embeddedFont>
      <p:font typeface="Nobile"/>
      <p:regular r:id="rId28"/>
    </p:embeddedFont>
    <p:embeddedFont>
      <p:font typeface="Nobile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16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image" Target="../media/image-17-5.png"/><Relationship Id="rId6" Type="http://schemas.openxmlformats.org/officeDocument/2006/relationships/image" Target="../media/image-17-6.png"/><Relationship Id="rId7" Type="http://schemas.openxmlformats.org/officeDocument/2006/relationships/slideLayout" Target="../slideLayouts/slideLayout18.xml"/><Relationship Id="rId8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 Performance Monitoring with New Relic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Imagine your e-commerce site slows down during Black Friday. New Relic can tell you which API is slow, which database query is causing bottlenecks, and which container is running out of CPU - all in real-time.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187" y="662464"/>
            <a:ext cx="6360795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Alerts &amp; Incident Management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60187" y="1422916"/>
            <a:ext cx="16442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260187" y="1679496"/>
            <a:ext cx="7596426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6" name="Text 3"/>
          <p:cNvSpPr/>
          <p:nvPr/>
        </p:nvSpPr>
        <p:spPr>
          <a:xfrm>
            <a:off x="6260187" y="1807369"/>
            <a:ext cx="205549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Define Condition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60187" y="2162770"/>
            <a:ext cx="759642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specific thresholds like "CPU usage &gt; 80%" or "Error rate &gt; 5%"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260187" y="2713434"/>
            <a:ext cx="16442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260187" y="2970014"/>
            <a:ext cx="7596426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0" name="Text 7"/>
          <p:cNvSpPr/>
          <p:nvPr/>
        </p:nvSpPr>
        <p:spPr>
          <a:xfrm>
            <a:off x="6260187" y="3097887"/>
            <a:ext cx="205549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Set Duration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260187" y="3453289"/>
            <a:ext cx="759642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Specify how long the condition must persist: "Sustained for 5 minutes"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260187" y="4003953"/>
            <a:ext cx="16442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260187" y="4260533"/>
            <a:ext cx="7596426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4" name="Text 11"/>
          <p:cNvSpPr/>
          <p:nvPr/>
        </p:nvSpPr>
        <p:spPr>
          <a:xfrm>
            <a:off x="6260187" y="4388406"/>
            <a:ext cx="2461022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Configure Notifications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260187" y="4743807"/>
            <a:ext cx="759642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Choose channels: Slack, email, PagerDuty, or webhook integrations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260187" y="5294471"/>
            <a:ext cx="164425" cy="205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260187" y="5551051"/>
            <a:ext cx="7596426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8" name="Text 15"/>
          <p:cNvSpPr/>
          <p:nvPr/>
        </p:nvSpPr>
        <p:spPr>
          <a:xfrm>
            <a:off x="6260187" y="5678924"/>
            <a:ext cx="2055495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Incident Response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260187" y="6034326"/>
            <a:ext cx="7596426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Automatic ticket creation and escalation workflows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260187" y="6605468"/>
            <a:ext cx="7596426" cy="961668"/>
          </a:xfrm>
          <a:prstGeom prst="roundRect">
            <a:avLst>
              <a:gd name="adj" fmla="val 15389"/>
            </a:avLst>
          </a:prstGeom>
          <a:solidFill>
            <a:srgbClr val="B6FCB8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612" y="6842284"/>
            <a:ext cx="205502" cy="164425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794540" y="6810970"/>
            <a:ext cx="6897648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 Workflow: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API error rate exceeds 5% for 10 minutes → Slack alert sent to DevOps team → Auto-ticket created in Jira → On-call engineer notified via PagerDuty</a:t>
            </a: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22565"/>
            <a:ext cx="5142667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&amp; Best Practices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760095" y="1350407"/>
            <a:ext cx="6474381" cy="1834991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4" name="Shape 2"/>
          <p:cNvSpPr/>
          <p:nvPr/>
        </p:nvSpPr>
        <p:spPr>
          <a:xfrm>
            <a:off x="921544" y="1511856"/>
            <a:ext cx="484465" cy="484465"/>
          </a:xfrm>
          <a:prstGeom prst="roundRect">
            <a:avLst>
              <a:gd name="adj" fmla="val 18872541"/>
            </a:avLst>
          </a:prstGeom>
          <a:solidFill>
            <a:srgbClr val="438951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775" y="1617821"/>
            <a:ext cx="218003" cy="2725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1544" y="2157770"/>
            <a:ext cx="2219206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API Key Management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21544" y="2506980"/>
            <a:ext cx="6151483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Rotate license keys regularly and use environment-specific keys for different deployment stages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395924" y="1350407"/>
            <a:ext cx="6474381" cy="1834991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9" name="Shape 6"/>
          <p:cNvSpPr/>
          <p:nvPr/>
        </p:nvSpPr>
        <p:spPr>
          <a:xfrm>
            <a:off x="7557373" y="1511856"/>
            <a:ext cx="484465" cy="484465"/>
          </a:xfrm>
          <a:prstGeom prst="roundRect">
            <a:avLst>
              <a:gd name="adj" fmla="val 18872541"/>
            </a:avLst>
          </a:prstGeom>
          <a:solidFill>
            <a:srgbClr val="438951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04" y="1617821"/>
            <a:ext cx="218003" cy="27253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57373" y="2157770"/>
            <a:ext cx="2018943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Role-Based Access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557373" y="2506980"/>
            <a:ext cx="6151483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granular permissions - developers get read access while admins control configurations</a:t>
            </a:r>
            <a:endParaRPr lang="en-US" sz="1250" dirty="0"/>
          </a:p>
        </p:txBody>
      </p:sp>
      <p:sp>
        <p:nvSpPr>
          <p:cNvPr id="13" name="Shape 9"/>
          <p:cNvSpPr/>
          <p:nvPr/>
        </p:nvSpPr>
        <p:spPr>
          <a:xfrm>
            <a:off x="760095" y="3346847"/>
            <a:ext cx="6474381" cy="1834991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14" name="Shape 10"/>
          <p:cNvSpPr/>
          <p:nvPr/>
        </p:nvSpPr>
        <p:spPr>
          <a:xfrm>
            <a:off x="921544" y="3508296"/>
            <a:ext cx="484465" cy="484465"/>
          </a:xfrm>
          <a:prstGeom prst="roundRect">
            <a:avLst>
              <a:gd name="adj" fmla="val 18872541"/>
            </a:avLst>
          </a:prstGeom>
          <a:solidFill>
            <a:srgbClr val="438951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775" y="3614261"/>
            <a:ext cx="218003" cy="27253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21544" y="4154210"/>
            <a:ext cx="2018943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Encryption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921544" y="4503420"/>
            <a:ext cx="615148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Encrypt sensitive data in logs and ensure PII is properly masked or excluded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7395924" y="3346847"/>
            <a:ext cx="6474381" cy="1834991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</p:sp>
      <p:sp>
        <p:nvSpPr>
          <p:cNvPr id="19" name="Shape 14"/>
          <p:cNvSpPr/>
          <p:nvPr/>
        </p:nvSpPr>
        <p:spPr>
          <a:xfrm>
            <a:off x="7557373" y="3508296"/>
            <a:ext cx="484465" cy="484465"/>
          </a:xfrm>
          <a:prstGeom prst="roundRect">
            <a:avLst>
              <a:gd name="adj" fmla="val 18872541"/>
            </a:avLst>
          </a:prstGeom>
          <a:solidFill>
            <a:srgbClr val="438951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04" y="3614261"/>
            <a:ext cx="218003" cy="27253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57373" y="4154210"/>
            <a:ext cx="2018943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Cost Optimization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7557373" y="4503420"/>
            <a:ext cx="6151483" cy="516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Filter unnecessary metrics, set appropriate log retention periods, and monitor data ingestion</a:t>
            </a:r>
            <a:endParaRPr lang="en-US" sz="1250" dirty="0"/>
          </a:p>
        </p:txBody>
      </p:sp>
      <p:sp>
        <p:nvSpPr>
          <p:cNvPr id="23" name="Text 17"/>
          <p:cNvSpPr/>
          <p:nvPr/>
        </p:nvSpPr>
        <p:spPr>
          <a:xfrm>
            <a:off x="760095" y="5424011"/>
            <a:ext cx="2214324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 Security Example</a:t>
            </a:r>
            <a:endParaRPr lang="en-US" sz="1550" dirty="0"/>
          </a:p>
        </p:txBody>
      </p:sp>
      <p:sp>
        <p:nvSpPr>
          <p:cNvPr id="24" name="Shape 18"/>
          <p:cNvSpPr/>
          <p:nvPr/>
        </p:nvSpPr>
        <p:spPr>
          <a:xfrm>
            <a:off x="760095" y="5918597"/>
            <a:ext cx="13110210" cy="1793081"/>
          </a:xfrm>
          <a:prstGeom prst="roundRect">
            <a:avLst>
              <a:gd name="adj" fmla="val 8107"/>
            </a:avLst>
          </a:prstGeom>
          <a:solidFill>
            <a:srgbClr val="EDF2ED"/>
          </a:solidFill>
          <a:ln/>
        </p:spPr>
      </p:sp>
      <p:sp>
        <p:nvSpPr>
          <p:cNvPr id="25" name="Shape 19"/>
          <p:cNvSpPr/>
          <p:nvPr/>
        </p:nvSpPr>
        <p:spPr>
          <a:xfrm>
            <a:off x="752118" y="5918597"/>
            <a:ext cx="13126164" cy="1793081"/>
          </a:xfrm>
          <a:prstGeom prst="roundRect">
            <a:avLst>
              <a:gd name="adj" fmla="val 1351"/>
            </a:avLst>
          </a:prstGeom>
          <a:solidFill>
            <a:srgbClr val="EDF2ED"/>
          </a:solidFill>
          <a:ln/>
        </p:spPr>
      </p:sp>
      <p:sp>
        <p:nvSpPr>
          <p:cNvPr id="26" name="Text 20"/>
          <p:cNvSpPr/>
          <p:nvPr/>
        </p:nvSpPr>
        <p:spPr>
          <a:xfrm>
            <a:off x="913567" y="6039683"/>
            <a:ext cx="12803267" cy="15509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Good: Hide sensitive data{"user": "admin", "password": "***", "action": "login"}// Bad: Exposing credentials{"user": "admin", "password": "secret123", "action": "login"}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5013"/>
            <a:ext cx="545580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Real-World Use Cases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2202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E-commerce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649504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checkout latency and failed transactions during peak shopping periods like Black Friday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116467" y="32202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Banking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116467" y="3649504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slow database queries in payment systems and ensure transaction processing meets SLA requirements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439144" y="32202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Kubernetes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439144" y="3649504"/>
            <a:ext cx="307467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Detect pod crashes, monitor container CPU usage, and track resource allocation across clusters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761821" y="322028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Microservices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0761821" y="3649504"/>
            <a:ext cx="307478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Trace request paths across services and identify bottlenecks in distributed architectures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091446" y="5366147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Microservices Trace Example: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Frontend → API Gateway (50ms) → Payment Service (800ms) → Database (700ms bottleneck identified)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93790" y="5142905"/>
            <a:ext cx="22860" cy="1081564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1387"/>
            <a:ext cx="6823234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Training Summary &amp; Next Steps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70077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We Covered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116098"/>
            <a:ext cx="84296" cy="84296"/>
          </a:xfrm>
          <a:prstGeom prst="roundRect">
            <a:avLst>
              <a:gd name="adj" fmla="val 542374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046678" y="2023348"/>
            <a:ext cx="6062782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 Relic fundamentals and architecture overview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793790" y="2723317"/>
            <a:ext cx="84296" cy="84296"/>
          </a:xfrm>
          <a:prstGeom prst="roundRect">
            <a:avLst>
              <a:gd name="adj" fmla="val 542374"/>
            </a:avLst>
          </a:prstGeom>
          <a:solidFill>
            <a:srgbClr val="438951"/>
          </a:solidFill>
          <a:ln/>
        </p:spPr>
      </p:sp>
      <p:sp>
        <p:nvSpPr>
          <p:cNvPr id="7" name="Text 5"/>
          <p:cNvSpPr/>
          <p:nvPr/>
        </p:nvSpPr>
        <p:spPr>
          <a:xfrm>
            <a:off x="1046678" y="2630567"/>
            <a:ext cx="6062782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Application Performance Monitoring (APM) deep dive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93790" y="3330535"/>
            <a:ext cx="84296" cy="84296"/>
          </a:xfrm>
          <a:prstGeom prst="roundRect">
            <a:avLst>
              <a:gd name="adj" fmla="val 542374"/>
            </a:avLst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1046678" y="3237786"/>
            <a:ext cx="6062782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Infrastructure monitoring and centralized logging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793790" y="3937754"/>
            <a:ext cx="84296" cy="84296"/>
          </a:xfrm>
          <a:prstGeom prst="roundRect">
            <a:avLst>
              <a:gd name="adj" fmla="val 542374"/>
            </a:avLst>
          </a:prstGeom>
          <a:solidFill>
            <a:srgbClr val="438951"/>
          </a:solidFill>
          <a:ln/>
        </p:spPr>
      </p:sp>
      <p:sp>
        <p:nvSpPr>
          <p:cNvPr id="11" name="Text 9"/>
          <p:cNvSpPr/>
          <p:nvPr/>
        </p:nvSpPr>
        <p:spPr>
          <a:xfrm>
            <a:off x="1046678" y="3845004"/>
            <a:ext cx="6062782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 dashboards and NRQL query language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93790" y="4544973"/>
            <a:ext cx="84296" cy="84296"/>
          </a:xfrm>
          <a:prstGeom prst="roundRect">
            <a:avLst>
              <a:gd name="adj" fmla="val 542374"/>
            </a:avLst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1046678" y="4452223"/>
            <a:ext cx="6062782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Alert configuration and incident management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793790" y="5152192"/>
            <a:ext cx="84296" cy="84296"/>
          </a:xfrm>
          <a:prstGeom prst="roundRect">
            <a:avLst>
              <a:gd name="adj" fmla="val 542374"/>
            </a:avLst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1046678" y="5059442"/>
            <a:ext cx="6062782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Security best practices and cost optimization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93790" y="5759410"/>
            <a:ext cx="84296" cy="84296"/>
          </a:xfrm>
          <a:prstGeom prst="roundRect">
            <a:avLst>
              <a:gd name="adj" fmla="val 542374"/>
            </a:avLst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1046678" y="5666661"/>
            <a:ext cx="6062782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Real-world use cases across different industries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7528560" y="1570077"/>
            <a:ext cx="276415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Recommended Next Steps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528560" y="2023348"/>
            <a:ext cx="1685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528560" y="2287191"/>
            <a:ext cx="6315670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7528560" y="2417207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Try Free Tier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28560" y="2849285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up a demo application with New Relic monitoring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528560" y="3414236"/>
            <a:ext cx="1685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7528560" y="3678079"/>
            <a:ext cx="6315670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5" name="Text 23"/>
          <p:cNvSpPr/>
          <p:nvPr/>
        </p:nvSpPr>
        <p:spPr>
          <a:xfrm>
            <a:off x="7528560" y="3808095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Practice NRQL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7528560" y="4240173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Experiment with custom queries and data exploration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528560" y="4805124"/>
            <a:ext cx="1685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28" name="Shape 26"/>
          <p:cNvSpPr/>
          <p:nvPr/>
        </p:nvSpPr>
        <p:spPr>
          <a:xfrm>
            <a:off x="7528560" y="5068967"/>
            <a:ext cx="6315670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9" name="Text 27"/>
          <p:cNvSpPr/>
          <p:nvPr/>
        </p:nvSpPr>
        <p:spPr>
          <a:xfrm>
            <a:off x="7528560" y="5198983"/>
            <a:ext cx="244387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Build Team Dashboard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7528560" y="5631061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shared dashboards for your development team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7528560" y="6196013"/>
            <a:ext cx="168593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32" name="Shape 30"/>
          <p:cNvSpPr/>
          <p:nvPr/>
        </p:nvSpPr>
        <p:spPr>
          <a:xfrm>
            <a:off x="7528560" y="6459855"/>
            <a:ext cx="6315670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33" name="Text 31"/>
          <p:cNvSpPr/>
          <p:nvPr/>
        </p:nvSpPr>
        <p:spPr>
          <a:xfrm>
            <a:off x="7528560" y="6589871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Configure Alerts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7528560" y="7021949"/>
            <a:ext cx="6315670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up proactive monitoring for critical applications</a:t>
            </a:r>
            <a:endParaRPr lang="en-US"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0071"/>
            <a:ext cx="505396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Session Time Breakdown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83744"/>
            <a:ext cx="10434161" cy="58431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7405449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structured 60-minute format ensures comprehensive coverage while maintaining engagement through varied content delivery and interactive elements.</a:t>
            </a:r>
            <a:endParaRPr lang="en-US" sz="12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332" y="544354"/>
            <a:ext cx="6892766" cy="525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Essential Screenshots to Include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77332" y="1321594"/>
            <a:ext cx="7562136" cy="1283137"/>
          </a:xfrm>
          <a:prstGeom prst="roundRect">
            <a:avLst>
              <a:gd name="adj" fmla="val 1178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00192" y="1344454"/>
            <a:ext cx="672227" cy="1237417"/>
          </a:xfrm>
          <a:prstGeom prst="roundRect">
            <a:avLst>
              <a:gd name="adj" fmla="val 18422"/>
            </a:avLst>
          </a:prstGeom>
          <a:solidFill>
            <a:srgbClr val="E8F3E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218" y="1805583"/>
            <a:ext cx="252055" cy="3150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40416" y="1512451"/>
            <a:ext cx="283749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 Relic APM Dashboard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7140416" y="1875949"/>
            <a:ext cx="6676192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 the main APM overview with response times, throughput, and error rates for a sample application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6277332" y="2772727"/>
            <a:ext cx="7562136" cy="1283137"/>
          </a:xfrm>
          <a:prstGeom prst="roundRect">
            <a:avLst>
              <a:gd name="adj" fmla="val 1178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00192" y="2795588"/>
            <a:ext cx="672227" cy="1237417"/>
          </a:xfrm>
          <a:prstGeom prst="roundRect">
            <a:avLst>
              <a:gd name="adj" fmla="val 18422"/>
            </a:avLst>
          </a:prstGeom>
          <a:solidFill>
            <a:srgbClr val="E8F3E8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218" y="3256717"/>
            <a:ext cx="252055" cy="31503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40416" y="2963585"/>
            <a:ext cx="283202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Infrastructure Monitoring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140416" y="3327083"/>
            <a:ext cx="6676192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Display Kubernetes pods monitoring or EC2 instance metrics with CPU, memory, and network usage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6277332" y="4223861"/>
            <a:ext cx="7562136" cy="1283137"/>
          </a:xfrm>
          <a:prstGeom prst="roundRect">
            <a:avLst>
              <a:gd name="adj" fmla="val 1178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300192" y="4246721"/>
            <a:ext cx="672227" cy="1237417"/>
          </a:xfrm>
          <a:prstGeom prst="roundRect">
            <a:avLst>
              <a:gd name="adj" fmla="val 18422"/>
            </a:avLst>
          </a:prstGeom>
          <a:solidFill>
            <a:srgbClr val="E8F3E8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218" y="4707850"/>
            <a:ext cx="252055" cy="31503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40416" y="4414718"/>
            <a:ext cx="2185868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NRQL Query Results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140416" y="4778216"/>
            <a:ext cx="6676192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Demonstrate a custom NRQL query with results showing application performance data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6277332" y="5674995"/>
            <a:ext cx="7562136" cy="1283137"/>
          </a:xfrm>
          <a:prstGeom prst="roundRect">
            <a:avLst>
              <a:gd name="adj" fmla="val 11789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300192" y="5697855"/>
            <a:ext cx="672227" cy="1237417"/>
          </a:xfrm>
          <a:prstGeom prst="roundRect">
            <a:avLst>
              <a:gd name="adj" fmla="val 18422"/>
            </a:avLst>
          </a:prstGeom>
          <a:solidFill>
            <a:srgbClr val="E8F3E8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218" y="6158984"/>
            <a:ext cx="252055" cy="31503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40416" y="5865852"/>
            <a:ext cx="2140625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Slack Alert Example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7140416" y="6229350"/>
            <a:ext cx="6676192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Show a real Slack notification triggered by New Relic alert with incident details and context</a:t>
            </a:r>
            <a:endParaRPr lang="en-US" sz="1300" dirty="0"/>
          </a:p>
        </p:txBody>
      </p:sp>
      <p:sp>
        <p:nvSpPr>
          <p:cNvPr id="24" name="Text 17"/>
          <p:cNvSpPr/>
          <p:nvPr/>
        </p:nvSpPr>
        <p:spPr>
          <a:xfrm>
            <a:off x="6277332" y="7147203"/>
            <a:ext cx="7562136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visual examples will help participants understand the practical application of concepts covered in the training session.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261" y="385882"/>
            <a:ext cx="7023378" cy="438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Additional Resources &amp; Documentation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61261" y="1174909"/>
            <a:ext cx="1754029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Official Resources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561261" y="1534358"/>
            <a:ext cx="658284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 Relic University: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Free online courses and certifications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61261" y="1807964"/>
            <a:ext cx="658284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Documentation Hub: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Comprehensive guides for all features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61261" y="2081570"/>
            <a:ext cx="658284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Community Forum: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Peer support and best practices sharing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61261" y="2355175"/>
            <a:ext cx="658284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Examples: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Sample applications with New Relic integration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61261" y="2719983"/>
            <a:ext cx="1754029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Learning Path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561261" y="3079433"/>
            <a:ext cx="658284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Font typeface="+mj-lt"/>
              <a:buAutoNum type="arabicPeriod" startAt="1"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Complete New Relic Fundamentals course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61261" y="3353038"/>
            <a:ext cx="658284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Practice with sample applications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61261" y="3626644"/>
            <a:ext cx="658284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advanced NRQL techniques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61261" y="3900249"/>
            <a:ext cx="658284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Font typeface="+mj-lt"/>
              <a:buAutoNum type="arabicPeriod" startAt="4"/>
            </a:pPr>
            <a:r>
              <a:rPr lang="en-US" sz="11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in production environment</a:t>
            </a:r>
            <a:endParaRPr lang="en-US" sz="11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913" y="1192411"/>
            <a:ext cx="6582847" cy="6582847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7493913" y="7933015"/>
            <a:ext cx="6582847" cy="820698"/>
          </a:xfrm>
          <a:prstGeom prst="roundRect">
            <a:avLst>
              <a:gd name="adj" fmla="val 15388"/>
            </a:avLst>
          </a:prstGeom>
          <a:solidFill>
            <a:srgbClr val="438951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168" y="8137922"/>
            <a:ext cx="175379" cy="140256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949803" y="8108275"/>
            <a:ext cx="5986701" cy="449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 Tip: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Start with the free tier to explore features before committing to a paid plan. The free tier includes 100GB of data ingestion per month.</a:t>
            </a:r>
            <a:endParaRPr lang="en-US" sz="11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71143"/>
            <a:ext cx="589168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Questions &amp; Discussion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488877"/>
            <a:ext cx="3679031" cy="26444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2148" y="1687235"/>
            <a:ext cx="25450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Technical Questions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992148" y="2116455"/>
            <a:ext cx="328231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 does New Relic handle high-volume applications? What's the performance impact of agents?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79" y="1488877"/>
            <a:ext cx="3679031" cy="264449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69537" y="1687235"/>
            <a:ext cx="328231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Implementation Concerns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869537" y="2426613"/>
            <a:ext cx="32823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What are the best practices for rolling out New Relic across multiple teams and environments?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331732"/>
            <a:ext cx="7556421" cy="1699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2148" y="4530090"/>
            <a:ext cx="25374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Cost Considerations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92148" y="4959310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 can we optimize data ingestion costs while maintaining comprehensive monitoring coverage?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793790" y="6254234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Thank you for your attention! Let's discuss your specific monitoring challenges and how New Relic can address them.</a:t>
            </a:r>
            <a:endParaRPr lang="en-US" sz="15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7112556"/>
            <a:ext cx="2435900" cy="545783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8868" y="7112556"/>
            <a:ext cx="3318034" cy="54578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542449"/>
            <a:ext cx="4679037" cy="584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Training Agenda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87956" y="1501497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87956" y="1796534"/>
            <a:ext cx="643366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87956" y="1935718"/>
            <a:ext cx="233945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New Relic?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87956" y="2340412"/>
            <a:ext cx="643366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the platform's value proposition and core capabilities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408664" y="1501497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408664" y="1796534"/>
            <a:ext cx="6433780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7408664" y="1935718"/>
            <a:ext cx="242185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Observability Basics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408664" y="2340412"/>
            <a:ext cx="643378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three pillars: metrics, logs, and traces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87956" y="2967157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87956" y="3262193"/>
            <a:ext cx="643366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787956" y="3401378"/>
            <a:ext cx="249578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Architecture &amp; Setup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87956" y="3806071"/>
            <a:ext cx="643366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How New Relic works and getting started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7408664" y="2967157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408664" y="3262193"/>
            <a:ext cx="6433780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408664" y="3401378"/>
            <a:ext cx="233945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APM Monitoring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7408664" y="3806071"/>
            <a:ext cx="643378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Deep dive into application performance monitoring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87956" y="4432816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87956" y="4727853"/>
            <a:ext cx="643366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787956" y="4867037"/>
            <a:ext cx="2595920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Infrastructure &amp; Logs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787956" y="5271730"/>
            <a:ext cx="643366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Monitoring hosts, containers, and centralized logging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7408664" y="4432816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06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7408664" y="4727853"/>
            <a:ext cx="6433780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5" name="Text 23"/>
          <p:cNvSpPr/>
          <p:nvPr/>
        </p:nvSpPr>
        <p:spPr>
          <a:xfrm>
            <a:off x="7408664" y="4867037"/>
            <a:ext cx="242720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Dashboards &amp; NRQL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7408664" y="5271730"/>
            <a:ext cx="643378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Creating custom dashboards and writing queries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87956" y="5898475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07</a:t>
            </a:r>
            <a:endParaRPr lang="en-US" sz="1450" dirty="0"/>
          </a:p>
        </p:txBody>
      </p:sp>
      <p:sp>
        <p:nvSpPr>
          <p:cNvPr id="28" name="Shape 26"/>
          <p:cNvSpPr/>
          <p:nvPr/>
        </p:nvSpPr>
        <p:spPr>
          <a:xfrm>
            <a:off x="787956" y="6193512"/>
            <a:ext cx="643366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9" name="Text 27"/>
          <p:cNvSpPr/>
          <p:nvPr/>
        </p:nvSpPr>
        <p:spPr>
          <a:xfrm>
            <a:off x="787956" y="6332696"/>
            <a:ext cx="3618905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Alerts &amp; Incident Management</a:t>
            </a:r>
            <a:endParaRPr lang="en-US" sz="1800" dirty="0"/>
          </a:p>
        </p:txBody>
      </p:sp>
      <p:sp>
        <p:nvSpPr>
          <p:cNvPr id="30" name="Text 28"/>
          <p:cNvSpPr/>
          <p:nvPr/>
        </p:nvSpPr>
        <p:spPr>
          <a:xfrm>
            <a:off x="787956" y="6737390"/>
            <a:ext cx="6433661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Setting up proactive monitoring and notifications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7408664" y="5898475"/>
            <a:ext cx="187047" cy="2338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08</a:t>
            </a:r>
            <a:endParaRPr lang="en-US" sz="1450" dirty="0"/>
          </a:p>
        </p:txBody>
      </p:sp>
      <p:sp>
        <p:nvSpPr>
          <p:cNvPr id="32" name="Shape 30"/>
          <p:cNvSpPr/>
          <p:nvPr/>
        </p:nvSpPr>
        <p:spPr>
          <a:xfrm>
            <a:off x="7408664" y="6193512"/>
            <a:ext cx="6433780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33" name="Text 31"/>
          <p:cNvSpPr/>
          <p:nvPr/>
        </p:nvSpPr>
        <p:spPr>
          <a:xfrm>
            <a:off x="7408664" y="6332696"/>
            <a:ext cx="2339459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 Cases &amp; Demo</a:t>
            </a:r>
            <a:endParaRPr lang="en-US" sz="1800" dirty="0"/>
          </a:p>
        </p:txBody>
      </p:sp>
      <p:sp>
        <p:nvSpPr>
          <p:cNvPr id="34" name="Text 32"/>
          <p:cNvSpPr/>
          <p:nvPr/>
        </p:nvSpPr>
        <p:spPr>
          <a:xfrm>
            <a:off x="7408664" y="6737390"/>
            <a:ext cx="6433780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Real-world examples and hands-on demonstration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787956" y="7387590"/>
            <a:ext cx="13054489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comprehensive 60-minute training will equip you with practical knowledge to implement and leverage New Relic for your applications.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5917"/>
            <a:ext cx="4465558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is New Relic?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93790" y="1652707"/>
            <a:ext cx="765131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New Relic is a SaaS-based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observability and monitoring platform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that provides comprehensive insights into your applications, infrastructure, and user experience.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425065"/>
            <a:ext cx="7651313" cy="1100495"/>
          </a:xfrm>
          <a:prstGeom prst="roundRect">
            <a:avLst>
              <a:gd name="adj" fmla="val 14608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972383" y="2603659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72383" y="3061216"/>
            <a:ext cx="72941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Application Performance Monitoring for code-level insights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793790" y="3704153"/>
            <a:ext cx="7651313" cy="1100495"/>
          </a:xfrm>
          <a:prstGeom prst="roundRect">
            <a:avLst>
              <a:gd name="adj" fmla="val 14608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972383" y="3882747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Infrastructure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2383" y="4340304"/>
            <a:ext cx="72941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hosts, containers, and cloud services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793790" y="4983242"/>
            <a:ext cx="7651313" cy="1100495"/>
          </a:xfrm>
          <a:prstGeom prst="roundRect">
            <a:avLst>
              <a:gd name="adj" fmla="val 14608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972383" y="5161836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2383" y="5619393"/>
            <a:ext cx="72941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Centralized log management and analysis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93790" y="6262330"/>
            <a:ext cx="7651313" cy="1100495"/>
          </a:xfrm>
          <a:prstGeom prst="roundRect">
            <a:avLst>
              <a:gd name="adj" fmla="val 14608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972383" y="6440924"/>
            <a:ext cx="225230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Distributed Tracing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2383" y="6898481"/>
            <a:ext cx="7294126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End-to-end request flow visualization</a:t>
            </a:r>
            <a:endParaRPr lang="en-US" sz="14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8492" y="1692831"/>
            <a:ext cx="4459962" cy="4459962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9156383" y="6353651"/>
            <a:ext cx="4687729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Real-World Impact: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Netflix monitors microservices performance while Uber tracks real-time latency across their global platform.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8888492" y="6353651"/>
            <a:ext cx="22860" cy="857250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541496"/>
            <a:ext cx="7578090" cy="552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The Three Pillars of Observability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2694503" y="2765822"/>
            <a:ext cx="221027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Metrics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85813" y="3148132"/>
            <a:ext cx="4118967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Quantitative measurements like CPU usage, memory consumption, and response times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785813" y="3820001"/>
            <a:ext cx="4118967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CPU utilization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85813" y="4164687"/>
            <a:ext cx="4118967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Memory usage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85813" y="4509373"/>
            <a:ext cx="4118967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Response time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85813" y="4854059"/>
            <a:ext cx="4118967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Throughput</a:t>
            </a:r>
            <a:endParaRPr lang="en-US" sz="13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8395" y="1894642"/>
            <a:ext cx="4113490" cy="4113490"/>
          </a:xfrm>
          <a:prstGeom prst="rect">
            <a:avLst/>
          </a:prstGeom>
        </p:spPr>
      </p:pic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099" y="3785949"/>
            <a:ext cx="264557" cy="33063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637038" y="1447681"/>
            <a:ext cx="221027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Logs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9637038" y="1829991"/>
            <a:ext cx="4207550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Detailed records of application and system events with timestamps and context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9637038" y="2501860"/>
            <a:ext cx="420755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Application logs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9637038" y="2846546"/>
            <a:ext cx="420755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 logs</a:t>
            </a:r>
            <a:endParaRPr lang="en-US" sz="1350" dirty="0"/>
          </a:p>
        </p:txBody>
      </p:sp>
      <p:sp>
        <p:nvSpPr>
          <p:cNvPr id="15" name="Text 11"/>
          <p:cNvSpPr/>
          <p:nvPr/>
        </p:nvSpPr>
        <p:spPr>
          <a:xfrm>
            <a:off x="9637038" y="3191232"/>
            <a:ext cx="420755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Error messages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9637038" y="3535918"/>
            <a:ext cx="420755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Audit trails</a:t>
            </a:r>
            <a:endParaRPr lang="en-US" sz="135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395" y="1894642"/>
            <a:ext cx="4113490" cy="4113490"/>
          </a:xfrm>
          <a:prstGeom prst="rect">
            <a:avLst/>
          </a:prstGeom>
        </p:spPr>
      </p:pic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654" y="2539127"/>
            <a:ext cx="264557" cy="33063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637038" y="4083963"/>
            <a:ext cx="221027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Traces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9637038" y="4466273"/>
            <a:ext cx="4207550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End-to-end journey of requests through your distributed systems</a:t>
            </a:r>
            <a:endParaRPr lang="en-US" sz="1350" dirty="0"/>
          </a:p>
        </p:txBody>
      </p:sp>
      <p:sp>
        <p:nvSpPr>
          <p:cNvPr id="21" name="Text 15"/>
          <p:cNvSpPr/>
          <p:nvPr/>
        </p:nvSpPr>
        <p:spPr>
          <a:xfrm>
            <a:off x="9637038" y="5138142"/>
            <a:ext cx="420755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Request flow</a:t>
            </a:r>
            <a:endParaRPr lang="en-US" sz="1350" dirty="0"/>
          </a:p>
        </p:txBody>
      </p:sp>
      <p:sp>
        <p:nvSpPr>
          <p:cNvPr id="22" name="Text 16"/>
          <p:cNvSpPr/>
          <p:nvPr/>
        </p:nvSpPr>
        <p:spPr>
          <a:xfrm>
            <a:off x="9637038" y="5482828"/>
            <a:ext cx="420755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Service dependencies</a:t>
            </a:r>
            <a:endParaRPr lang="en-US" sz="1350" dirty="0"/>
          </a:p>
        </p:txBody>
      </p:sp>
      <p:sp>
        <p:nvSpPr>
          <p:cNvPr id="23" name="Text 17"/>
          <p:cNvSpPr/>
          <p:nvPr/>
        </p:nvSpPr>
        <p:spPr>
          <a:xfrm>
            <a:off x="9637038" y="5827514"/>
            <a:ext cx="420755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Bottleneck identification</a:t>
            </a:r>
            <a:endParaRPr lang="en-US" sz="1350" dirty="0"/>
          </a:p>
        </p:txBody>
      </p:sp>
      <p:sp>
        <p:nvSpPr>
          <p:cNvPr id="24" name="Text 18"/>
          <p:cNvSpPr/>
          <p:nvPr/>
        </p:nvSpPr>
        <p:spPr>
          <a:xfrm>
            <a:off x="9637038" y="6172200"/>
            <a:ext cx="420755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 correlation</a:t>
            </a:r>
            <a:endParaRPr lang="en-US" sz="1350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395" y="1894642"/>
            <a:ext cx="4113490" cy="4113490"/>
          </a:xfrm>
          <a:prstGeom prst="rect">
            <a:avLst/>
          </a:prstGeom>
        </p:spPr>
      </p:pic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654" y="5032772"/>
            <a:ext cx="264557" cy="330637"/>
          </a:xfrm>
          <a:prstGeom prst="rect">
            <a:avLst/>
          </a:prstGeom>
        </p:spPr>
      </p:pic>
      <p:sp>
        <p:nvSpPr>
          <p:cNvPr id="27" name="Shape 19"/>
          <p:cNvSpPr/>
          <p:nvPr/>
        </p:nvSpPr>
        <p:spPr>
          <a:xfrm>
            <a:off x="785813" y="6653927"/>
            <a:ext cx="13058775" cy="1034177"/>
          </a:xfrm>
          <a:prstGeom prst="roundRect">
            <a:avLst>
              <a:gd name="adj" fmla="val 15388"/>
            </a:avLst>
          </a:prstGeom>
          <a:solidFill>
            <a:srgbClr val="B6D6FC"/>
          </a:solidFill>
          <a:ln/>
        </p:spPr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620" y="6910626"/>
            <a:ext cx="220980" cy="176808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1360408" y="6874907"/>
            <a:ext cx="12307372" cy="565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 user request takes 200ms total - metrics show the timing, logs reveal "DB query executed in 180ms", and traces identify the database as the bottleneck.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08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67727"/>
            <a:ext cx="7052786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 Relic Architecture Overview</a:t>
            </a:r>
            <a:endParaRPr lang="en-US" sz="3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547824"/>
            <a:ext cx="6521410" cy="6747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2382" y="4391144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Application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962382" y="4755833"/>
            <a:ext cx="618422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Your running applications with business logic</a:t>
            </a:r>
            <a:endParaRPr lang="en-US" sz="13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547824"/>
            <a:ext cx="6521410" cy="6747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3792" y="4391144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Agent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483792" y="4755833"/>
            <a:ext cx="618422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Language-specific agents (Java, Python, Node.js) that instrument your code</a:t>
            </a:r>
            <a:endParaRPr lang="en-US" sz="13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194340"/>
            <a:ext cx="6521410" cy="6747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2382" y="6037659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New Relic Platform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962382" y="6402348"/>
            <a:ext cx="618422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Telemetry Data Platform that collects and processes all data</a:t>
            </a:r>
            <a:endParaRPr lang="en-US" sz="13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194340"/>
            <a:ext cx="6521410" cy="6747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3792" y="6037659"/>
            <a:ext cx="220694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Dashboards &amp; Alerts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483792" y="6402348"/>
            <a:ext cx="618422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Visualization and notification systems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793790" y="7030641"/>
            <a:ext cx="13042821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architecture ensures minimal performance impact while providing comprehensive monitoring. Agents automatically collect telemetry data and send it securely to New Relic's platform for analysis and visualization.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441" y="331589"/>
            <a:ext cx="3979426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Getting Started with New Relic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82441" y="920948"/>
            <a:ext cx="102513" cy="128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800" dirty="0"/>
          </a:p>
        </p:txBody>
      </p:sp>
      <p:sp>
        <p:nvSpPr>
          <p:cNvPr id="4" name="Shape 2"/>
          <p:cNvSpPr/>
          <p:nvPr/>
        </p:nvSpPr>
        <p:spPr>
          <a:xfrm>
            <a:off x="482441" y="1079897"/>
            <a:ext cx="6707743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482441" y="1161574"/>
            <a:ext cx="1281470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Sign Up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82441" y="1424226"/>
            <a:ext cx="6707743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a free New Relic account - no credit card required for the free tier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482441" y="1767483"/>
            <a:ext cx="102513" cy="128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482441" y="1926431"/>
            <a:ext cx="6707743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482441" y="2008108"/>
            <a:ext cx="1281470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 Agent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82441" y="2270760"/>
            <a:ext cx="6707743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 the appropriate language agent to your application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82441" y="2614017"/>
            <a:ext cx="102513" cy="128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800" dirty="0"/>
          </a:p>
        </p:txBody>
      </p:sp>
      <p:sp>
        <p:nvSpPr>
          <p:cNvPr id="12" name="Shape 10"/>
          <p:cNvSpPr/>
          <p:nvPr/>
        </p:nvSpPr>
        <p:spPr>
          <a:xfrm>
            <a:off x="482441" y="2772966"/>
            <a:ext cx="6707743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482441" y="2854643"/>
            <a:ext cx="1454944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Configure License Key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82441" y="3117294"/>
            <a:ext cx="6707743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up your unique license key for data collection</a:t>
            </a:r>
            <a:endParaRPr lang="en-US" sz="800" dirty="0"/>
          </a:p>
        </p:txBody>
      </p:sp>
      <p:sp>
        <p:nvSpPr>
          <p:cNvPr id="15" name="Text 13"/>
          <p:cNvSpPr/>
          <p:nvPr/>
        </p:nvSpPr>
        <p:spPr>
          <a:xfrm>
            <a:off x="482441" y="3460552"/>
            <a:ext cx="102513" cy="128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800" dirty="0"/>
          </a:p>
        </p:txBody>
      </p:sp>
      <p:sp>
        <p:nvSpPr>
          <p:cNvPr id="16" name="Shape 14"/>
          <p:cNvSpPr/>
          <p:nvPr/>
        </p:nvSpPr>
        <p:spPr>
          <a:xfrm>
            <a:off x="482441" y="3619500"/>
            <a:ext cx="6707743" cy="1524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482441" y="3701177"/>
            <a:ext cx="1281470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 &amp; Monitor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482441" y="3963829"/>
            <a:ext cx="6707743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 your instrumented application and start monitoring</a:t>
            </a:r>
            <a:endParaRPr lang="en-US" sz="800" dirty="0"/>
          </a:p>
        </p:txBody>
      </p:sp>
      <p:sp>
        <p:nvSpPr>
          <p:cNvPr id="19" name="Text 17"/>
          <p:cNvSpPr/>
          <p:nvPr/>
        </p:nvSpPr>
        <p:spPr>
          <a:xfrm>
            <a:off x="7447836" y="908209"/>
            <a:ext cx="1472327" cy="160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Node.js Example Setup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7447836" y="1183600"/>
            <a:ext cx="6707743" cy="1957030"/>
          </a:xfrm>
          <a:prstGeom prst="roundRect">
            <a:avLst>
              <a:gd name="adj" fmla="val 4715"/>
            </a:avLst>
          </a:prstGeom>
          <a:solidFill>
            <a:srgbClr val="EDF2ED"/>
          </a:solidFill>
          <a:ln/>
        </p:spPr>
      </p:sp>
      <p:sp>
        <p:nvSpPr>
          <p:cNvPr id="21" name="Shape 19"/>
          <p:cNvSpPr/>
          <p:nvPr/>
        </p:nvSpPr>
        <p:spPr>
          <a:xfrm>
            <a:off x="7442716" y="1183600"/>
            <a:ext cx="6717983" cy="1957030"/>
          </a:xfrm>
          <a:prstGeom prst="roundRect">
            <a:avLst>
              <a:gd name="adj" fmla="val 786"/>
            </a:avLst>
          </a:prstGeom>
          <a:solidFill>
            <a:srgbClr val="EDF2ED"/>
          </a:solidFill>
          <a:ln/>
        </p:spPr>
      </p:sp>
      <p:sp>
        <p:nvSpPr>
          <p:cNvPr id="22" name="Text 20"/>
          <p:cNvSpPr/>
          <p:nvPr/>
        </p:nvSpPr>
        <p:spPr>
          <a:xfrm>
            <a:off x="7545229" y="1260396"/>
            <a:ext cx="6512957" cy="1803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npm install newrelic// Add to top of app.jsrequire('newrelic')// Configure in newrelic.jsexports.config = {  app_name: ['My App'],  license_key: 'your-license-key'}</a:t>
            </a:r>
            <a:endParaRPr lang="en-US" sz="80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7836" y="3255883"/>
            <a:ext cx="5701546" cy="5701546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482441" y="9187934"/>
            <a:ext cx="13665518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After setup, you'll immediately see API response times, throughput, and errors in your New Relic dashboard.</a:t>
            </a:r>
            <a:endParaRPr lang="en-US" sz="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76977"/>
            <a:ext cx="6057781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APM Deep Dive: Key Metrics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1441371"/>
            <a:ext cx="2378154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450ms</a:t>
            </a:r>
            <a:endParaRPr lang="en-US" sz="4350" dirty="0"/>
          </a:p>
        </p:txBody>
      </p:sp>
      <p:sp>
        <p:nvSpPr>
          <p:cNvPr id="5" name="Text 2"/>
          <p:cNvSpPr/>
          <p:nvPr/>
        </p:nvSpPr>
        <p:spPr>
          <a:xfrm>
            <a:off x="928449" y="220872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Response Time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2573417"/>
            <a:ext cx="2378154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Average request duration for checkout API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3382804" y="1441371"/>
            <a:ext cx="2378273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1.2K</a:t>
            </a:r>
            <a:endParaRPr lang="en-US" sz="4350" dirty="0"/>
          </a:p>
        </p:txBody>
      </p:sp>
      <p:sp>
        <p:nvSpPr>
          <p:cNvPr id="8" name="Text 5"/>
          <p:cNvSpPr/>
          <p:nvPr/>
        </p:nvSpPr>
        <p:spPr>
          <a:xfrm>
            <a:off x="3517583" y="220872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Throughput (RPM)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3382804" y="2573417"/>
            <a:ext cx="2378273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Requests per minute during peak hours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5971937" y="1441371"/>
            <a:ext cx="2378273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8%</a:t>
            </a:r>
            <a:endParaRPr lang="en-US" sz="4350" dirty="0"/>
          </a:p>
        </p:txBody>
      </p:sp>
      <p:sp>
        <p:nvSpPr>
          <p:cNvPr id="11" name="Text 8"/>
          <p:cNvSpPr/>
          <p:nvPr/>
        </p:nvSpPr>
        <p:spPr>
          <a:xfrm>
            <a:off x="6106716" y="2208728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Error Rate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971937" y="2573417"/>
            <a:ext cx="2378273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Percentage of failed requests (payment service issues)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3382804" y="3534847"/>
            <a:ext cx="2378273" cy="556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43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0.65</a:t>
            </a:r>
            <a:endParaRPr lang="en-US" sz="4350" dirty="0"/>
          </a:p>
        </p:txBody>
      </p:sp>
      <p:sp>
        <p:nvSpPr>
          <p:cNvPr id="14" name="Text 11"/>
          <p:cNvSpPr/>
          <p:nvPr/>
        </p:nvSpPr>
        <p:spPr>
          <a:xfrm>
            <a:off x="3517583" y="4302204"/>
            <a:ext cx="21087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Apdex Score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3382804" y="4666893"/>
            <a:ext cx="2378273" cy="539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satisfaction index (poor experience)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93790" y="5396508"/>
            <a:ext cx="7556421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metrics provide immediate insights into application health. An Apdex score below 0.7 indicates user dissatisfaction, while error rates above 5% typically require immediate attention.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793790" y="6396038"/>
            <a:ext cx="7556421" cy="1256586"/>
          </a:xfrm>
          <a:prstGeom prst="roundRect">
            <a:avLst>
              <a:gd name="adj" fmla="val 12083"/>
            </a:avLst>
          </a:prstGeom>
          <a:solidFill>
            <a:srgbClr val="FCF2B5"/>
          </a:solidFill>
          <a:ln/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82" y="6642140"/>
            <a:ext cx="210860" cy="168593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1341834" y="6606778"/>
            <a:ext cx="6839783" cy="80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E-commerce Example: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During Black Friday, the checkout API showed 450ms average response time with 8% error rate, indicating payment service failures that needed immediate resolution.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781" y="368260"/>
            <a:ext cx="5433774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Infrastructure &amp; Logs Monitoring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35781" y="1083945"/>
            <a:ext cx="214336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Infrastructure Monitoring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781" y="1425893"/>
            <a:ext cx="318016" cy="3180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2746" y="1501378"/>
            <a:ext cx="159055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Hosts &amp; VMs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012746" y="1827371"/>
            <a:ext cx="6147316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Monitor physical and virtual machines with detailed system metrics</a:t>
            </a:r>
            <a:endParaRPr lang="en-US" sz="10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" y="2285405"/>
            <a:ext cx="318016" cy="3180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12746" y="2360890"/>
            <a:ext cx="172426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Docker &amp; Kubernetes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1012746" y="2686883"/>
            <a:ext cx="6147316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Container-level monitoring with pod health and resource usage</a:t>
            </a:r>
            <a:endParaRPr lang="en-US" sz="10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1" y="3144917"/>
            <a:ext cx="318016" cy="31801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2746" y="3220403"/>
            <a:ext cx="159055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Network &amp; Storage</a:t>
            </a:r>
            <a:endParaRPr lang="en-US" sz="1250" dirty="0"/>
          </a:p>
        </p:txBody>
      </p:sp>
      <p:sp>
        <p:nvSpPr>
          <p:cNvPr id="12" name="Text 7"/>
          <p:cNvSpPr/>
          <p:nvPr/>
        </p:nvSpPr>
        <p:spPr>
          <a:xfrm>
            <a:off x="1012746" y="3546396"/>
            <a:ext cx="6147316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network performance, disk I/O, and storage utilization</a:t>
            </a:r>
            <a:endParaRPr lang="en-US" sz="1000" dirty="0"/>
          </a:p>
        </p:txBody>
      </p:sp>
      <p:sp>
        <p:nvSpPr>
          <p:cNvPr id="13" name="Text 8"/>
          <p:cNvSpPr/>
          <p:nvPr/>
        </p:nvSpPr>
        <p:spPr>
          <a:xfrm>
            <a:off x="7477958" y="1083945"/>
            <a:ext cx="159055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Centralized Logs</a:t>
            </a:r>
            <a:endParaRPr lang="en-US" sz="12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958" y="1425893"/>
            <a:ext cx="6293048" cy="629304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77958" y="7862054"/>
            <a:ext cx="662428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Correlate logs with performance metrics and traces for complete visibility into system behavior.</a:t>
            </a:r>
            <a:endParaRPr lang="en-US" sz="1000" dirty="0"/>
          </a:p>
        </p:txBody>
      </p:sp>
      <p:sp>
        <p:nvSpPr>
          <p:cNvPr id="16" name="Text 10"/>
          <p:cNvSpPr/>
          <p:nvPr/>
        </p:nvSpPr>
        <p:spPr>
          <a:xfrm>
            <a:off x="726638" y="8466296"/>
            <a:ext cx="1336798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 Scenario: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Kubernetes Pod running out of memory → Infrastructure dashboard shows 90% memory usage → Logs reveal "OOMKilled" event → Immediate scaling action taken.</a:t>
            </a:r>
            <a:endParaRPr lang="en-US" sz="1000" dirty="0"/>
          </a:p>
        </p:txBody>
      </p:sp>
      <p:sp>
        <p:nvSpPr>
          <p:cNvPr id="17" name="Shape 11"/>
          <p:cNvSpPr/>
          <p:nvPr/>
        </p:nvSpPr>
        <p:spPr>
          <a:xfrm>
            <a:off x="535781" y="8323183"/>
            <a:ext cx="15240" cy="489823"/>
          </a:xfrm>
          <a:prstGeom prst="rect">
            <a:avLst/>
          </a:prstGeom>
          <a:solidFill>
            <a:srgbClr val="438951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718" y="279559"/>
            <a:ext cx="369427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Dashboards &amp; NRQL Queries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06718" y="851416"/>
            <a:ext cx="127099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Dashboard Types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06718" y="1112044"/>
            <a:ext cx="5378053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Pre-built:</a:t>
            </a:r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APM, Infrastructure, Database dashboards</a:t>
            </a:r>
            <a:endParaRPr lang="en-US" sz="800" dirty="0"/>
          </a:p>
        </p:txBody>
      </p:sp>
      <p:sp>
        <p:nvSpPr>
          <p:cNvPr id="5" name="Text 3"/>
          <p:cNvSpPr/>
          <p:nvPr/>
        </p:nvSpPr>
        <p:spPr>
          <a:xfrm>
            <a:off x="406718" y="1310164"/>
            <a:ext cx="5378053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Custom:</a:t>
            </a:r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Tailored views using NRQL queries</a:t>
            </a:r>
            <a:endParaRPr lang="en-US" sz="800" dirty="0"/>
          </a:p>
        </p:txBody>
      </p:sp>
      <p:sp>
        <p:nvSpPr>
          <p:cNvPr id="6" name="Text 4"/>
          <p:cNvSpPr/>
          <p:nvPr/>
        </p:nvSpPr>
        <p:spPr>
          <a:xfrm>
            <a:off x="406718" y="1508284"/>
            <a:ext cx="5378053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8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Team:</a:t>
            </a:r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Shared dashboards for collaboration</a:t>
            </a:r>
            <a:endParaRPr lang="en-US" sz="800" dirty="0"/>
          </a:p>
        </p:txBody>
      </p:sp>
      <p:sp>
        <p:nvSpPr>
          <p:cNvPr id="7" name="Text 5"/>
          <p:cNvSpPr/>
          <p:nvPr/>
        </p:nvSpPr>
        <p:spPr>
          <a:xfrm>
            <a:off x="406718" y="1772603"/>
            <a:ext cx="127099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NRQL Example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406718" y="2045851"/>
            <a:ext cx="5378053" cy="965597"/>
          </a:xfrm>
          <a:prstGeom prst="roundRect">
            <a:avLst>
              <a:gd name="adj" fmla="val 9478"/>
            </a:avLst>
          </a:prstGeom>
          <a:solidFill>
            <a:srgbClr val="EDF2ED"/>
          </a:solidFill>
          <a:ln/>
        </p:spPr>
      </p:sp>
      <p:sp>
        <p:nvSpPr>
          <p:cNvPr id="9" name="Shape 7"/>
          <p:cNvSpPr/>
          <p:nvPr/>
        </p:nvSpPr>
        <p:spPr>
          <a:xfrm>
            <a:off x="401717" y="2045851"/>
            <a:ext cx="5388054" cy="965597"/>
          </a:xfrm>
          <a:prstGeom prst="roundRect">
            <a:avLst>
              <a:gd name="adj" fmla="val 1580"/>
            </a:avLst>
          </a:prstGeom>
          <a:solidFill>
            <a:srgbClr val="EDF2ED"/>
          </a:solidFill>
          <a:ln/>
        </p:spPr>
      </p:sp>
      <p:sp>
        <p:nvSpPr>
          <p:cNvPr id="10" name="Text 8"/>
          <p:cNvSpPr/>
          <p:nvPr/>
        </p:nvSpPr>
        <p:spPr>
          <a:xfrm>
            <a:off x="503396" y="2122051"/>
            <a:ext cx="5184696" cy="813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average(duration) FROM Transaction FACET appName SINCE 30 minutes ago</a:t>
            </a:r>
            <a:endParaRPr lang="en-US" sz="800" dirty="0"/>
          </a:p>
        </p:txBody>
      </p:sp>
      <p:sp>
        <p:nvSpPr>
          <p:cNvPr id="11" name="Text 9"/>
          <p:cNvSpPr/>
          <p:nvPr/>
        </p:nvSpPr>
        <p:spPr>
          <a:xfrm>
            <a:off x="406718" y="3125748"/>
            <a:ext cx="5378053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query shows average response time per application over the last 30 minutes.</a:t>
            </a:r>
            <a:endParaRPr lang="en-US" sz="8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0279" y="864037"/>
            <a:ext cx="6507718" cy="6507718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6040279" y="7486055"/>
            <a:ext cx="4044672" cy="657106"/>
          </a:xfrm>
          <a:prstGeom prst="roundRect">
            <a:avLst>
              <a:gd name="adj" fmla="val 13927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157198" y="7602974"/>
            <a:ext cx="127099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API Latency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6157198" y="7863602"/>
            <a:ext cx="3810833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response times across all endpoints</a:t>
            </a:r>
            <a:endParaRPr lang="en-US" sz="800" dirty="0"/>
          </a:p>
        </p:txBody>
      </p:sp>
      <p:sp>
        <p:nvSpPr>
          <p:cNvPr id="16" name="Shape 13"/>
          <p:cNvSpPr/>
          <p:nvPr/>
        </p:nvSpPr>
        <p:spPr>
          <a:xfrm>
            <a:off x="10186630" y="7486055"/>
            <a:ext cx="4044672" cy="657106"/>
          </a:xfrm>
          <a:prstGeom prst="roundRect">
            <a:avLst>
              <a:gd name="adj" fmla="val 13927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03550" y="7602974"/>
            <a:ext cx="1480899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Database Performance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10303550" y="7863602"/>
            <a:ext cx="3810833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Query execution times and connection pools</a:t>
            </a:r>
            <a:endParaRPr lang="en-US" sz="800" dirty="0"/>
          </a:p>
        </p:txBody>
      </p:sp>
      <p:sp>
        <p:nvSpPr>
          <p:cNvPr id="19" name="Shape 16"/>
          <p:cNvSpPr/>
          <p:nvPr/>
        </p:nvSpPr>
        <p:spPr>
          <a:xfrm>
            <a:off x="6040279" y="8244840"/>
            <a:ext cx="8191024" cy="657106"/>
          </a:xfrm>
          <a:prstGeom prst="roundRect">
            <a:avLst>
              <a:gd name="adj" fmla="val 13927"/>
            </a:avLst>
          </a:prstGeom>
          <a:solidFill>
            <a:srgbClr val="FAFFFA"/>
          </a:solidFill>
          <a:ln w="15240">
            <a:solidFill>
              <a:srgbClr val="CED9CE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157198" y="8361759"/>
            <a:ext cx="1270992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User Geography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6157198" y="8622387"/>
            <a:ext cx="7957185" cy="162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 metrics by geographic location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2025-09-05T02:41:47Z</dcterms:created>
  <dcterms:modified xsi:type="dcterms:W3CDTF">2025-09-05T02:41:47Z</dcterms:modified>
</cp:coreProperties>
</file>